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5" r:id="rId5"/>
    <p:sldId id="263" r:id="rId6"/>
    <p:sldId id="262" r:id="rId7"/>
    <p:sldId id="259" r:id="rId8"/>
    <p:sldId id="260" r:id="rId9"/>
    <p:sldId id="257" r:id="rId10"/>
    <p:sldId id="264" r:id="rId1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376A2C-FF13-4EC6-B49E-44BEB35F150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C56B40-A24B-4895-895A-4E00EBB7C11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C7ED9F-D79A-4C81-8F30-B5F420A0C0F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6AA08D-CC59-4732-8FC7-62D4E40DAF8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66C4E0-097E-4E97-92CF-0A46BC80A09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F3CC37-7EA8-4295-8E55-F952756CC26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63BCB71-157B-4C16-8E46-58CA5A4F7A7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FD1011E-D328-45CD-9A8D-0878FE46398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0F20F7E-988F-4E61-B8DC-034009F649E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8578FC2-738E-4C8E-820D-665AF015562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C9C5A5-B310-4858-81E9-0A4A19DE131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787FC7A-989D-4472-B9D4-E08B4AEA81E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a:stretch>
            <a:fillRect/>
          </a:stretch>
        </p:blipFill>
        <p:spPr bwMode="auto">
          <a:xfrm>
            <a:off x="323850" y="404813"/>
            <a:ext cx="2519363" cy="1677987"/>
          </a:xfrm>
          <a:prstGeom prst="rect">
            <a:avLst/>
          </a:prstGeom>
          <a:noFill/>
          <a:ln w="28575">
            <a:solidFill>
              <a:schemeClr val="tx1"/>
            </a:solidFill>
            <a:miter lim="800000"/>
            <a:headEnd/>
            <a:tailEnd/>
          </a:ln>
        </p:spPr>
      </p:pic>
      <p:pic>
        <p:nvPicPr>
          <p:cNvPr id="2051" name="Picture 6"/>
          <p:cNvPicPr>
            <a:picLocks noChangeAspect="1" noChangeArrowheads="1"/>
          </p:cNvPicPr>
          <p:nvPr/>
        </p:nvPicPr>
        <p:blipFill>
          <a:blip r:embed="rId3" cstate="print"/>
          <a:srcRect/>
          <a:stretch>
            <a:fillRect/>
          </a:stretch>
        </p:blipFill>
        <p:spPr bwMode="auto">
          <a:xfrm>
            <a:off x="6659563" y="260350"/>
            <a:ext cx="2046287" cy="2447925"/>
          </a:xfrm>
          <a:prstGeom prst="rect">
            <a:avLst/>
          </a:prstGeom>
          <a:noFill/>
          <a:ln w="28575">
            <a:solidFill>
              <a:schemeClr val="tx1"/>
            </a:solidFill>
            <a:miter lim="800000"/>
            <a:headEnd/>
            <a:tailEnd/>
          </a:ln>
        </p:spPr>
      </p:pic>
      <p:pic>
        <p:nvPicPr>
          <p:cNvPr id="2052" name="Picture 8"/>
          <p:cNvPicPr>
            <a:picLocks noChangeAspect="1" noChangeArrowheads="1"/>
          </p:cNvPicPr>
          <p:nvPr/>
        </p:nvPicPr>
        <p:blipFill>
          <a:blip r:embed="rId4" cstate="print"/>
          <a:srcRect/>
          <a:stretch>
            <a:fillRect/>
          </a:stretch>
        </p:blipFill>
        <p:spPr bwMode="auto">
          <a:xfrm>
            <a:off x="395288" y="2349500"/>
            <a:ext cx="2592387" cy="1890713"/>
          </a:xfrm>
          <a:prstGeom prst="rect">
            <a:avLst/>
          </a:prstGeom>
          <a:noFill/>
          <a:ln w="28575">
            <a:solidFill>
              <a:schemeClr val="tx1"/>
            </a:solidFill>
            <a:miter lim="800000"/>
            <a:headEnd/>
            <a:tailEnd/>
          </a:ln>
        </p:spPr>
      </p:pic>
      <p:pic>
        <p:nvPicPr>
          <p:cNvPr id="2053" name="Picture 9"/>
          <p:cNvPicPr>
            <a:picLocks noChangeAspect="1" noChangeArrowheads="1"/>
          </p:cNvPicPr>
          <p:nvPr/>
        </p:nvPicPr>
        <p:blipFill>
          <a:blip r:embed="rId5" cstate="print"/>
          <a:srcRect/>
          <a:stretch>
            <a:fillRect/>
          </a:stretch>
        </p:blipFill>
        <p:spPr bwMode="auto">
          <a:xfrm>
            <a:off x="4859338" y="3068638"/>
            <a:ext cx="2257425" cy="1724025"/>
          </a:xfrm>
          <a:prstGeom prst="rect">
            <a:avLst/>
          </a:prstGeom>
          <a:noFill/>
          <a:ln w="19050">
            <a:solidFill>
              <a:schemeClr val="tx1"/>
            </a:solidFill>
            <a:miter lim="800000"/>
            <a:headEnd/>
            <a:tailEnd/>
          </a:ln>
        </p:spPr>
      </p:pic>
      <p:pic>
        <p:nvPicPr>
          <p:cNvPr id="2054" name="Picture 11"/>
          <p:cNvPicPr>
            <a:picLocks noChangeAspect="1" noChangeArrowheads="1"/>
          </p:cNvPicPr>
          <p:nvPr/>
        </p:nvPicPr>
        <p:blipFill>
          <a:blip r:embed="rId6" cstate="print"/>
          <a:srcRect/>
          <a:stretch>
            <a:fillRect/>
          </a:stretch>
        </p:blipFill>
        <p:spPr bwMode="auto">
          <a:xfrm>
            <a:off x="468313" y="4724400"/>
            <a:ext cx="3097212" cy="1711325"/>
          </a:xfrm>
          <a:prstGeom prst="rect">
            <a:avLst/>
          </a:prstGeom>
          <a:noFill/>
          <a:ln w="28575">
            <a:solidFill>
              <a:schemeClr val="tx1"/>
            </a:solidFill>
            <a:miter lim="800000"/>
            <a:headEnd/>
            <a:tailEnd/>
          </a:ln>
        </p:spPr>
      </p:pic>
      <p:pic>
        <p:nvPicPr>
          <p:cNvPr id="2055" name="Picture 13"/>
          <p:cNvPicPr>
            <a:picLocks noChangeAspect="1" noChangeArrowheads="1"/>
          </p:cNvPicPr>
          <p:nvPr/>
        </p:nvPicPr>
        <p:blipFill>
          <a:blip r:embed="rId7" cstate="print"/>
          <a:srcRect/>
          <a:stretch>
            <a:fillRect/>
          </a:stretch>
        </p:blipFill>
        <p:spPr bwMode="auto">
          <a:xfrm>
            <a:off x="3851275" y="5013325"/>
            <a:ext cx="2190750" cy="1619250"/>
          </a:xfrm>
          <a:prstGeom prst="rect">
            <a:avLst/>
          </a:prstGeom>
          <a:noFill/>
          <a:ln w="28575">
            <a:solidFill>
              <a:schemeClr val="tx1"/>
            </a:solidFill>
            <a:miter lim="800000"/>
            <a:headEnd/>
            <a:tailEnd/>
          </a:ln>
        </p:spPr>
      </p:pic>
      <p:pic>
        <p:nvPicPr>
          <p:cNvPr id="2056" name="Picture 14"/>
          <p:cNvPicPr>
            <a:picLocks noChangeAspect="1" noChangeArrowheads="1"/>
          </p:cNvPicPr>
          <p:nvPr/>
        </p:nvPicPr>
        <p:blipFill>
          <a:blip r:embed="rId8" cstate="print"/>
          <a:srcRect/>
          <a:stretch>
            <a:fillRect/>
          </a:stretch>
        </p:blipFill>
        <p:spPr bwMode="auto">
          <a:xfrm>
            <a:off x="6659563" y="5056188"/>
            <a:ext cx="2303462" cy="1801812"/>
          </a:xfrm>
          <a:prstGeom prst="rect">
            <a:avLst/>
          </a:prstGeom>
          <a:noFill/>
          <a:ln w="28575">
            <a:solidFill>
              <a:schemeClr val="tx1"/>
            </a:solidFill>
            <a:miter lim="800000"/>
            <a:headEnd/>
            <a:tailEnd/>
          </a:ln>
        </p:spPr>
      </p:pic>
      <p:pic>
        <p:nvPicPr>
          <p:cNvPr id="2057" name="Picture 15"/>
          <p:cNvPicPr>
            <a:picLocks noChangeAspect="1" noChangeArrowheads="1"/>
          </p:cNvPicPr>
          <p:nvPr/>
        </p:nvPicPr>
        <p:blipFill>
          <a:blip r:embed="rId9" cstate="print"/>
          <a:srcRect/>
          <a:stretch>
            <a:fillRect/>
          </a:stretch>
        </p:blipFill>
        <p:spPr bwMode="auto">
          <a:xfrm>
            <a:off x="3203575" y="404813"/>
            <a:ext cx="2808288" cy="2105025"/>
          </a:xfrm>
          <a:prstGeom prst="rect">
            <a:avLst/>
          </a:prstGeom>
          <a:noFill/>
          <a:ln w="28575">
            <a:solidFill>
              <a:schemeClr val="tx1"/>
            </a:solidFill>
            <a:miter lim="800000"/>
            <a:headEnd/>
            <a:tailEnd/>
          </a:ln>
        </p:spPr>
      </p:pic>
      <p:sp>
        <p:nvSpPr>
          <p:cNvPr id="2058" name="WordArt 16"/>
          <p:cNvSpPr>
            <a:spLocks noChangeArrowheads="1" noChangeShapeType="1" noTextEdit="1"/>
          </p:cNvSpPr>
          <p:nvPr/>
        </p:nvSpPr>
        <p:spPr bwMode="auto">
          <a:xfrm>
            <a:off x="3419475" y="2997200"/>
            <a:ext cx="1290638" cy="133191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FF"/>
                </a:solidFill>
                <a:latin typeface="Arial Black"/>
              </a:rPr>
              <a:t>?</a:t>
            </a:r>
          </a:p>
        </p:txBody>
      </p:sp>
      <p:pic>
        <p:nvPicPr>
          <p:cNvPr id="2059" name="Picture 19"/>
          <p:cNvPicPr>
            <a:picLocks noChangeAspect="1" noChangeArrowheads="1"/>
          </p:cNvPicPr>
          <p:nvPr/>
        </p:nvPicPr>
        <p:blipFill>
          <a:blip r:embed="rId10" cstate="print"/>
          <a:srcRect/>
          <a:stretch>
            <a:fillRect/>
          </a:stretch>
        </p:blipFill>
        <p:spPr bwMode="auto">
          <a:xfrm>
            <a:off x="7308850" y="2852738"/>
            <a:ext cx="1604963" cy="2052637"/>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260350"/>
            <a:ext cx="8229600" cy="1143000"/>
          </a:xfrm>
        </p:spPr>
        <p:txBody>
          <a:bodyPr/>
          <a:lstStyle/>
          <a:p>
            <a:pPr eaLnBrk="1" hangingPunct="1"/>
            <a:r>
              <a:rPr lang="en-GB" sz="4000" smtClean="0"/>
              <a:t>The Human Father</a:t>
            </a:r>
          </a:p>
        </p:txBody>
      </p:sp>
      <p:pic>
        <p:nvPicPr>
          <p:cNvPr id="11267" name="Picture 4"/>
          <p:cNvPicPr>
            <a:picLocks noChangeAspect="1" noChangeArrowheads="1"/>
          </p:cNvPicPr>
          <p:nvPr/>
        </p:nvPicPr>
        <p:blipFill>
          <a:blip r:embed="rId2" cstate="print"/>
          <a:srcRect/>
          <a:stretch>
            <a:fillRect/>
          </a:stretch>
        </p:blipFill>
        <p:spPr bwMode="auto">
          <a:xfrm>
            <a:off x="250825" y="1628775"/>
            <a:ext cx="3816350" cy="2819400"/>
          </a:xfrm>
          <a:prstGeom prst="rect">
            <a:avLst/>
          </a:prstGeom>
          <a:noFill/>
          <a:ln w="28575">
            <a:solidFill>
              <a:schemeClr val="tx1"/>
            </a:solidFill>
            <a:miter lim="800000"/>
            <a:headEnd/>
            <a:tailEnd/>
          </a:ln>
        </p:spPr>
      </p:pic>
      <p:sp>
        <p:nvSpPr>
          <p:cNvPr id="11268" name="Line 5"/>
          <p:cNvSpPr>
            <a:spLocks noChangeShapeType="1"/>
          </p:cNvSpPr>
          <p:nvPr/>
        </p:nvSpPr>
        <p:spPr bwMode="auto">
          <a:xfrm>
            <a:off x="4356100" y="1628775"/>
            <a:ext cx="4319588" cy="0"/>
          </a:xfrm>
          <a:prstGeom prst="line">
            <a:avLst/>
          </a:prstGeom>
          <a:noFill/>
          <a:ln w="9525">
            <a:solidFill>
              <a:schemeClr val="tx1"/>
            </a:solidFill>
            <a:round/>
            <a:headEnd/>
            <a:tailEnd/>
          </a:ln>
        </p:spPr>
        <p:txBody>
          <a:bodyPr/>
          <a:lstStyle/>
          <a:p>
            <a:endParaRPr lang="en-GB"/>
          </a:p>
        </p:txBody>
      </p:sp>
      <p:sp>
        <p:nvSpPr>
          <p:cNvPr id="11269" name="Line 7"/>
          <p:cNvSpPr>
            <a:spLocks noChangeShapeType="1"/>
          </p:cNvSpPr>
          <p:nvPr/>
        </p:nvSpPr>
        <p:spPr bwMode="auto">
          <a:xfrm>
            <a:off x="4356100" y="2205038"/>
            <a:ext cx="4319588" cy="0"/>
          </a:xfrm>
          <a:prstGeom prst="line">
            <a:avLst/>
          </a:prstGeom>
          <a:noFill/>
          <a:ln w="9525">
            <a:solidFill>
              <a:schemeClr val="tx1"/>
            </a:solidFill>
            <a:round/>
            <a:headEnd/>
            <a:tailEnd/>
          </a:ln>
        </p:spPr>
        <p:txBody>
          <a:bodyPr/>
          <a:lstStyle/>
          <a:p>
            <a:endParaRPr lang="en-GB"/>
          </a:p>
        </p:txBody>
      </p:sp>
      <p:sp>
        <p:nvSpPr>
          <p:cNvPr id="11270" name="Line 9"/>
          <p:cNvSpPr>
            <a:spLocks noChangeShapeType="1"/>
          </p:cNvSpPr>
          <p:nvPr/>
        </p:nvSpPr>
        <p:spPr bwMode="auto">
          <a:xfrm>
            <a:off x="4356100" y="2781300"/>
            <a:ext cx="4319588" cy="0"/>
          </a:xfrm>
          <a:prstGeom prst="line">
            <a:avLst/>
          </a:prstGeom>
          <a:noFill/>
          <a:ln w="9525">
            <a:solidFill>
              <a:schemeClr val="tx1"/>
            </a:solidFill>
            <a:round/>
            <a:headEnd/>
            <a:tailEnd/>
          </a:ln>
        </p:spPr>
        <p:txBody>
          <a:bodyPr/>
          <a:lstStyle/>
          <a:p>
            <a:endParaRPr lang="en-GB"/>
          </a:p>
        </p:txBody>
      </p:sp>
      <p:sp>
        <p:nvSpPr>
          <p:cNvPr id="11271" name="Line 11"/>
          <p:cNvSpPr>
            <a:spLocks noChangeShapeType="1"/>
          </p:cNvSpPr>
          <p:nvPr/>
        </p:nvSpPr>
        <p:spPr bwMode="auto">
          <a:xfrm>
            <a:off x="4356100" y="3357563"/>
            <a:ext cx="4319588" cy="0"/>
          </a:xfrm>
          <a:prstGeom prst="line">
            <a:avLst/>
          </a:prstGeom>
          <a:noFill/>
          <a:ln w="9525">
            <a:solidFill>
              <a:schemeClr val="tx1"/>
            </a:solidFill>
            <a:round/>
            <a:headEnd/>
            <a:tailEnd/>
          </a:ln>
        </p:spPr>
        <p:txBody>
          <a:bodyPr/>
          <a:lstStyle/>
          <a:p>
            <a:endParaRPr lang="en-GB"/>
          </a:p>
        </p:txBody>
      </p:sp>
      <p:sp>
        <p:nvSpPr>
          <p:cNvPr id="11272" name="Line 13"/>
          <p:cNvSpPr>
            <a:spLocks noChangeShapeType="1"/>
          </p:cNvSpPr>
          <p:nvPr/>
        </p:nvSpPr>
        <p:spPr bwMode="auto">
          <a:xfrm>
            <a:off x="4356100" y="3933825"/>
            <a:ext cx="4319588" cy="0"/>
          </a:xfrm>
          <a:prstGeom prst="line">
            <a:avLst/>
          </a:prstGeom>
          <a:noFill/>
          <a:ln w="9525">
            <a:solidFill>
              <a:schemeClr val="tx1"/>
            </a:solidFill>
            <a:round/>
            <a:headEnd/>
            <a:tailEnd/>
          </a:ln>
        </p:spPr>
        <p:txBody>
          <a:bodyPr/>
          <a:lstStyle/>
          <a:p>
            <a:endParaRPr lang="en-GB"/>
          </a:p>
        </p:txBody>
      </p:sp>
      <p:sp>
        <p:nvSpPr>
          <p:cNvPr id="11273" name="Line 15"/>
          <p:cNvSpPr>
            <a:spLocks noChangeShapeType="1"/>
          </p:cNvSpPr>
          <p:nvPr/>
        </p:nvSpPr>
        <p:spPr bwMode="auto">
          <a:xfrm>
            <a:off x="4356100" y="4510088"/>
            <a:ext cx="4319588" cy="0"/>
          </a:xfrm>
          <a:prstGeom prst="line">
            <a:avLst/>
          </a:prstGeom>
          <a:noFill/>
          <a:ln w="9525">
            <a:solidFill>
              <a:schemeClr val="tx1"/>
            </a:solidFill>
            <a:round/>
            <a:headEnd/>
            <a:tailEnd/>
          </a:ln>
        </p:spPr>
        <p:txBody>
          <a:bodyPr/>
          <a:lstStyle/>
          <a:p>
            <a:endParaRPr lang="en-GB"/>
          </a:p>
        </p:txBody>
      </p:sp>
      <p:sp>
        <p:nvSpPr>
          <p:cNvPr id="11274" name="Line 16"/>
          <p:cNvSpPr>
            <a:spLocks noChangeShapeType="1"/>
          </p:cNvSpPr>
          <p:nvPr/>
        </p:nvSpPr>
        <p:spPr bwMode="auto">
          <a:xfrm>
            <a:off x="395288" y="5300663"/>
            <a:ext cx="8353425" cy="0"/>
          </a:xfrm>
          <a:prstGeom prst="line">
            <a:avLst/>
          </a:prstGeom>
          <a:noFill/>
          <a:ln w="9525">
            <a:solidFill>
              <a:schemeClr val="tx1"/>
            </a:solidFill>
            <a:round/>
            <a:headEnd/>
            <a:tailEnd/>
          </a:ln>
        </p:spPr>
        <p:txBody>
          <a:bodyPr/>
          <a:lstStyle/>
          <a:p>
            <a:endParaRPr lang="en-GB"/>
          </a:p>
        </p:txBody>
      </p:sp>
      <p:sp>
        <p:nvSpPr>
          <p:cNvPr id="11275" name="Line 18"/>
          <p:cNvSpPr>
            <a:spLocks noChangeShapeType="1"/>
          </p:cNvSpPr>
          <p:nvPr/>
        </p:nvSpPr>
        <p:spPr bwMode="auto">
          <a:xfrm>
            <a:off x="395288" y="5876925"/>
            <a:ext cx="8353425" cy="0"/>
          </a:xfrm>
          <a:prstGeom prst="line">
            <a:avLst/>
          </a:prstGeom>
          <a:noFill/>
          <a:ln w="9525">
            <a:solidFill>
              <a:schemeClr val="tx1"/>
            </a:solidFill>
            <a:round/>
            <a:headEnd/>
            <a:tailEnd/>
          </a:ln>
        </p:spPr>
        <p:txBody>
          <a:bodyPr/>
          <a:lstStyle/>
          <a:p>
            <a:endParaRPr lang="en-GB"/>
          </a:p>
        </p:txBody>
      </p:sp>
      <p:sp>
        <p:nvSpPr>
          <p:cNvPr id="11276" name="Line 19"/>
          <p:cNvSpPr>
            <a:spLocks noChangeShapeType="1"/>
          </p:cNvSpPr>
          <p:nvPr/>
        </p:nvSpPr>
        <p:spPr bwMode="auto">
          <a:xfrm>
            <a:off x="395288" y="6524625"/>
            <a:ext cx="8353425" cy="0"/>
          </a:xfrm>
          <a:prstGeom prst="line">
            <a:avLst/>
          </a:pr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smtClean="0"/>
              <a:t>The Seahorse</a:t>
            </a:r>
          </a:p>
        </p:txBody>
      </p:sp>
      <p:sp>
        <p:nvSpPr>
          <p:cNvPr id="3075" name="Rectangle 4"/>
          <p:cNvSpPr>
            <a:spLocks noChangeArrowheads="1"/>
          </p:cNvSpPr>
          <p:nvPr/>
        </p:nvSpPr>
        <p:spPr bwMode="auto">
          <a:xfrm>
            <a:off x="323850" y="1628775"/>
            <a:ext cx="8569325" cy="1465263"/>
          </a:xfrm>
          <a:prstGeom prst="rect">
            <a:avLst/>
          </a:prstGeom>
          <a:noFill/>
          <a:ln w="9525">
            <a:noFill/>
            <a:miter lim="800000"/>
            <a:headEnd/>
            <a:tailEnd/>
          </a:ln>
        </p:spPr>
        <p:txBody>
          <a:bodyPr>
            <a:spAutoFit/>
          </a:bodyPr>
          <a:lstStyle/>
          <a:p>
            <a:r>
              <a:rPr lang="en-GB"/>
              <a:t>During courtship, the female sea horse transfers her eggs to the father's pouch, located under his tail. The father can carry as many as 200 eggs. </a:t>
            </a:r>
          </a:p>
          <a:p>
            <a:r>
              <a:rPr lang="en-GB"/>
              <a:t>After a month or so, the eggs will hatch. When the babies are ready to be born, the father finds a sturdy reed and attaches himself to it with his tail. Then he begins to squeeze the muscles in his pouch, releasing a baby with each contraction.</a:t>
            </a:r>
          </a:p>
        </p:txBody>
      </p:sp>
      <p:pic>
        <p:nvPicPr>
          <p:cNvPr id="3076" name="Picture 5"/>
          <p:cNvPicPr>
            <a:picLocks noChangeAspect="1" noChangeArrowheads="1"/>
          </p:cNvPicPr>
          <p:nvPr/>
        </p:nvPicPr>
        <p:blipFill>
          <a:blip r:embed="rId2" cstate="print"/>
          <a:srcRect/>
          <a:stretch>
            <a:fillRect/>
          </a:stretch>
        </p:blipFill>
        <p:spPr bwMode="auto">
          <a:xfrm>
            <a:off x="1187450" y="3573463"/>
            <a:ext cx="3889375" cy="2590800"/>
          </a:xfrm>
          <a:prstGeom prst="rect">
            <a:avLst/>
          </a:prstGeom>
          <a:noFill/>
          <a:ln w="28575">
            <a:solidFill>
              <a:schemeClr val="tx1"/>
            </a:solidFill>
            <a:miter lim="800000"/>
            <a:headEnd/>
            <a:tailEnd/>
          </a:ln>
        </p:spPr>
      </p:pic>
      <p:pic>
        <p:nvPicPr>
          <p:cNvPr id="3077" name="Picture 6"/>
          <p:cNvPicPr>
            <a:picLocks noChangeAspect="1" noChangeArrowheads="1"/>
          </p:cNvPicPr>
          <p:nvPr/>
        </p:nvPicPr>
        <p:blipFill>
          <a:blip r:embed="rId3" cstate="print"/>
          <a:srcRect/>
          <a:stretch>
            <a:fillRect/>
          </a:stretch>
        </p:blipFill>
        <p:spPr bwMode="auto">
          <a:xfrm>
            <a:off x="6084888" y="3357563"/>
            <a:ext cx="1882775" cy="287337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88913"/>
            <a:ext cx="8229600" cy="1143000"/>
          </a:xfrm>
        </p:spPr>
        <p:txBody>
          <a:bodyPr/>
          <a:lstStyle/>
          <a:p>
            <a:pPr eaLnBrk="1" hangingPunct="1"/>
            <a:r>
              <a:rPr lang="en-GB" smtClean="0"/>
              <a:t>Marmosets</a:t>
            </a:r>
          </a:p>
        </p:txBody>
      </p:sp>
      <p:sp>
        <p:nvSpPr>
          <p:cNvPr id="4099" name="Rectangle 3"/>
          <p:cNvSpPr>
            <a:spLocks noChangeArrowheads="1"/>
          </p:cNvSpPr>
          <p:nvPr/>
        </p:nvSpPr>
        <p:spPr bwMode="auto">
          <a:xfrm>
            <a:off x="900113" y="5373688"/>
            <a:ext cx="7705725" cy="1190625"/>
          </a:xfrm>
          <a:prstGeom prst="rect">
            <a:avLst/>
          </a:prstGeom>
          <a:noFill/>
          <a:ln w="9525">
            <a:noFill/>
            <a:miter lim="800000"/>
            <a:headEnd/>
            <a:tailEnd/>
          </a:ln>
        </p:spPr>
        <p:txBody>
          <a:bodyPr>
            <a:spAutoFit/>
          </a:bodyPr>
          <a:lstStyle/>
          <a:p>
            <a:r>
              <a:rPr lang="en-GB"/>
              <a:t>Marmosets are tiny South American monkeys. The fathers take care of their babies from birth. When the marmoset is born, the father cleans it, then carries it to the mother only when it needs to be nursed. When the baby can eat solid food, the father will feed it. </a:t>
            </a:r>
          </a:p>
        </p:txBody>
      </p:sp>
      <p:pic>
        <p:nvPicPr>
          <p:cNvPr id="4100" name="Picture 4"/>
          <p:cNvPicPr>
            <a:picLocks noChangeAspect="1" noChangeArrowheads="1"/>
          </p:cNvPicPr>
          <p:nvPr/>
        </p:nvPicPr>
        <p:blipFill>
          <a:blip r:embed="rId2" cstate="print"/>
          <a:srcRect/>
          <a:stretch>
            <a:fillRect/>
          </a:stretch>
        </p:blipFill>
        <p:spPr bwMode="auto">
          <a:xfrm>
            <a:off x="1979613" y="1341438"/>
            <a:ext cx="5113337" cy="39052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Siamese Fighting Fish</a:t>
            </a:r>
          </a:p>
        </p:txBody>
      </p:sp>
      <p:pic>
        <p:nvPicPr>
          <p:cNvPr id="5123" name="Picture 4"/>
          <p:cNvPicPr>
            <a:picLocks noChangeAspect="1" noChangeArrowheads="1"/>
          </p:cNvPicPr>
          <p:nvPr/>
        </p:nvPicPr>
        <p:blipFill>
          <a:blip r:embed="rId2" cstate="print"/>
          <a:srcRect/>
          <a:stretch>
            <a:fillRect/>
          </a:stretch>
        </p:blipFill>
        <p:spPr bwMode="auto">
          <a:xfrm>
            <a:off x="468313" y="1341438"/>
            <a:ext cx="3802062" cy="4860925"/>
          </a:xfrm>
          <a:prstGeom prst="rect">
            <a:avLst/>
          </a:prstGeom>
          <a:noFill/>
          <a:ln w="28575">
            <a:solidFill>
              <a:schemeClr val="tx1"/>
            </a:solidFill>
            <a:miter lim="800000"/>
            <a:headEnd/>
            <a:tailEnd/>
          </a:ln>
        </p:spPr>
      </p:pic>
      <p:sp>
        <p:nvSpPr>
          <p:cNvPr id="5124" name="Rectangle 5"/>
          <p:cNvSpPr>
            <a:spLocks noChangeArrowheads="1"/>
          </p:cNvSpPr>
          <p:nvPr/>
        </p:nvSpPr>
        <p:spPr bwMode="auto">
          <a:xfrm>
            <a:off x="4572000" y="1557338"/>
            <a:ext cx="4197350" cy="2014537"/>
          </a:xfrm>
          <a:prstGeom prst="rect">
            <a:avLst/>
          </a:prstGeom>
          <a:noFill/>
          <a:ln w="9525">
            <a:noFill/>
            <a:miter lim="800000"/>
            <a:headEnd/>
            <a:tailEnd/>
          </a:ln>
        </p:spPr>
        <p:txBody>
          <a:bodyPr anchor="ctr">
            <a:spAutoFit/>
          </a:bodyPr>
          <a:lstStyle/>
          <a:p>
            <a:r>
              <a:rPr lang="en-GB"/>
              <a:t>When the mother lays her eggs, the father catches them in his mouth, then drops them into a bubble nest he has prepared at the surface by blowing bubbles to which the eggs stick. He guards the nest and protects the baby fish when they hatch. </a:t>
            </a:r>
          </a:p>
        </p:txBody>
      </p:sp>
      <p:pic>
        <p:nvPicPr>
          <p:cNvPr id="5125" name="Picture 6"/>
          <p:cNvPicPr>
            <a:picLocks noChangeAspect="1" noChangeArrowheads="1"/>
          </p:cNvPicPr>
          <p:nvPr/>
        </p:nvPicPr>
        <p:blipFill>
          <a:blip r:embed="rId3" cstate="print"/>
          <a:srcRect/>
          <a:stretch>
            <a:fillRect/>
          </a:stretch>
        </p:blipFill>
        <p:spPr bwMode="auto">
          <a:xfrm>
            <a:off x="4859338" y="3716338"/>
            <a:ext cx="3527425" cy="264636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1143000"/>
          </a:xfrm>
        </p:spPr>
        <p:txBody>
          <a:bodyPr/>
          <a:lstStyle/>
          <a:p>
            <a:pPr eaLnBrk="1" hangingPunct="1"/>
            <a:r>
              <a:rPr lang="en-GB" smtClean="0"/>
              <a:t>Rheas</a:t>
            </a:r>
          </a:p>
        </p:txBody>
      </p:sp>
      <p:sp>
        <p:nvSpPr>
          <p:cNvPr id="6147" name="Rectangle 3"/>
          <p:cNvSpPr>
            <a:spLocks noGrp="1" noChangeArrowheads="1"/>
          </p:cNvSpPr>
          <p:nvPr>
            <p:ph type="body" idx="1"/>
          </p:nvPr>
        </p:nvSpPr>
        <p:spPr>
          <a:xfrm>
            <a:off x="611188" y="4868863"/>
            <a:ext cx="8229600" cy="2870200"/>
          </a:xfrm>
        </p:spPr>
        <p:txBody>
          <a:bodyPr/>
          <a:lstStyle/>
          <a:p>
            <a:pPr algn="ctr" eaLnBrk="1" hangingPunct="1">
              <a:lnSpc>
                <a:spcPct val="90000"/>
              </a:lnSpc>
              <a:buFontTx/>
              <a:buNone/>
            </a:pPr>
            <a:r>
              <a:rPr lang="en-GB" sz="2400" smtClean="0"/>
              <a:t>Rheas are large South American birds similar to ostriches.</a:t>
            </a:r>
          </a:p>
          <a:p>
            <a:pPr algn="ctr" eaLnBrk="1" hangingPunct="1">
              <a:lnSpc>
                <a:spcPct val="90000"/>
              </a:lnSpc>
              <a:buFontTx/>
              <a:buNone/>
            </a:pPr>
            <a:r>
              <a:rPr lang="en-GB" sz="2400" smtClean="0"/>
              <a:t>Father rhea takes sole care of his young. From eggs to</a:t>
            </a:r>
          </a:p>
          <a:p>
            <a:pPr algn="ctr" eaLnBrk="1" hangingPunct="1">
              <a:lnSpc>
                <a:spcPct val="90000"/>
              </a:lnSpc>
              <a:buFontTx/>
              <a:buNone/>
            </a:pPr>
            <a:r>
              <a:rPr lang="en-GB" sz="2400" smtClean="0"/>
              <a:t>chicks, he feeds, defends, and protects them until they are </a:t>
            </a:r>
          </a:p>
          <a:p>
            <a:pPr algn="ctr" eaLnBrk="1" hangingPunct="1">
              <a:lnSpc>
                <a:spcPct val="90000"/>
              </a:lnSpc>
              <a:buFontTx/>
              <a:buNone/>
            </a:pPr>
            <a:r>
              <a:rPr lang="en-GB" sz="2400" smtClean="0"/>
              <a:t>old enough to survive on their own. </a:t>
            </a:r>
          </a:p>
        </p:txBody>
      </p:sp>
      <p:pic>
        <p:nvPicPr>
          <p:cNvPr id="6148" name="Picture 4"/>
          <p:cNvPicPr>
            <a:picLocks noChangeAspect="1" noChangeArrowheads="1"/>
          </p:cNvPicPr>
          <p:nvPr/>
        </p:nvPicPr>
        <p:blipFill>
          <a:blip r:embed="rId2" cstate="print"/>
          <a:srcRect/>
          <a:stretch>
            <a:fillRect/>
          </a:stretch>
        </p:blipFill>
        <p:spPr bwMode="auto">
          <a:xfrm>
            <a:off x="539750" y="1052513"/>
            <a:ext cx="4968875" cy="3624262"/>
          </a:xfrm>
          <a:prstGeom prst="rect">
            <a:avLst/>
          </a:prstGeom>
          <a:noFill/>
          <a:ln w="28575">
            <a:solidFill>
              <a:schemeClr val="tx1"/>
            </a:solid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5867400" y="981075"/>
            <a:ext cx="2576513" cy="3671888"/>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The Midwife Toad</a:t>
            </a:r>
          </a:p>
        </p:txBody>
      </p:sp>
      <p:sp>
        <p:nvSpPr>
          <p:cNvPr id="7171" name="Rectangle 3"/>
          <p:cNvSpPr>
            <a:spLocks noChangeArrowheads="1"/>
          </p:cNvSpPr>
          <p:nvPr/>
        </p:nvSpPr>
        <p:spPr bwMode="auto">
          <a:xfrm>
            <a:off x="684213" y="1989138"/>
            <a:ext cx="4572000" cy="2838450"/>
          </a:xfrm>
          <a:prstGeom prst="rect">
            <a:avLst/>
          </a:prstGeom>
          <a:noFill/>
          <a:ln w="9525">
            <a:noFill/>
            <a:miter lim="800000"/>
            <a:headEnd/>
            <a:tailEnd/>
          </a:ln>
        </p:spPr>
        <p:txBody>
          <a:bodyPr>
            <a:spAutoFit/>
          </a:bodyPr>
          <a:lstStyle/>
          <a:p>
            <a:r>
              <a:rPr lang="en-GB"/>
              <a:t>When the female midwife toad lays her eggs, they are tied together like two strings of pearls. The father carries these strings on his legs for three to four weeks. He sleeps during the day and hunts for insects at night. He makes sure that the eggs are kept moist by hopping through puddles and wet grass. When it is time, the father midwife goes to the pond and waits for his tadpoles to hatch and swim away.</a:t>
            </a:r>
          </a:p>
        </p:txBody>
      </p:sp>
      <p:pic>
        <p:nvPicPr>
          <p:cNvPr id="7172" name="Picture 4"/>
          <p:cNvPicPr>
            <a:picLocks noChangeAspect="1" noChangeArrowheads="1"/>
          </p:cNvPicPr>
          <p:nvPr/>
        </p:nvPicPr>
        <p:blipFill>
          <a:blip r:embed="rId2" cstate="print"/>
          <a:srcRect/>
          <a:stretch>
            <a:fillRect/>
          </a:stretch>
        </p:blipFill>
        <p:spPr bwMode="auto">
          <a:xfrm>
            <a:off x="5508625" y="2205038"/>
            <a:ext cx="3313113" cy="25908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The Sea Catfish</a:t>
            </a:r>
          </a:p>
        </p:txBody>
      </p:sp>
      <p:sp>
        <p:nvSpPr>
          <p:cNvPr id="8195" name="Rectangle 3"/>
          <p:cNvSpPr>
            <a:spLocks noGrp="1" noChangeArrowheads="1"/>
          </p:cNvSpPr>
          <p:nvPr>
            <p:ph type="body" idx="1"/>
          </p:nvPr>
        </p:nvSpPr>
        <p:spPr>
          <a:xfrm>
            <a:off x="468313" y="1628775"/>
            <a:ext cx="3754437" cy="4525963"/>
          </a:xfrm>
        </p:spPr>
        <p:txBody>
          <a:bodyPr/>
          <a:lstStyle/>
          <a:p>
            <a:pPr eaLnBrk="1" hangingPunct="1">
              <a:lnSpc>
                <a:spcPct val="80000"/>
              </a:lnSpc>
              <a:buFontTx/>
              <a:buNone/>
            </a:pPr>
            <a:endParaRPr lang="en-GB" sz="1800" smtClean="0"/>
          </a:p>
          <a:p>
            <a:pPr eaLnBrk="1" hangingPunct="1">
              <a:lnSpc>
                <a:spcPct val="80000"/>
              </a:lnSpc>
              <a:buFontTx/>
              <a:buNone/>
            </a:pPr>
            <a:r>
              <a:rPr lang="en-GB" sz="1800" smtClean="0"/>
              <a:t>The father sea catfish uses his</a:t>
            </a:r>
          </a:p>
          <a:p>
            <a:pPr eaLnBrk="1" hangingPunct="1">
              <a:lnSpc>
                <a:spcPct val="80000"/>
              </a:lnSpc>
              <a:buFontTx/>
              <a:buNone/>
            </a:pPr>
            <a:r>
              <a:rPr lang="en-GB" sz="1800" smtClean="0"/>
              <a:t>mouth as a nursery! As soon as</a:t>
            </a:r>
          </a:p>
          <a:p>
            <a:pPr eaLnBrk="1" hangingPunct="1">
              <a:lnSpc>
                <a:spcPct val="80000"/>
              </a:lnSpc>
              <a:buFontTx/>
              <a:buNone/>
            </a:pPr>
            <a:r>
              <a:rPr lang="en-GB" sz="1800" smtClean="0"/>
              <a:t>the mother lays her eggs, the</a:t>
            </a:r>
          </a:p>
          <a:p>
            <a:pPr eaLnBrk="1" hangingPunct="1">
              <a:lnSpc>
                <a:spcPct val="80000"/>
              </a:lnSpc>
              <a:buFontTx/>
              <a:buNone/>
            </a:pPr>
            <a:r>
              <a:rPr lang="en-GB" sz="1800" smtClean="0"/>
              <a:t>father takes them into his</a:t>
            </a:r>
          </a:p>
          <a:p>
            <a:pPr eaLnBrk="1" hangingPunct="1">
              <a:lnSpc>
                <a:spcPct val="80000"/>
              </a:lnSpc>
              <a:buFontTx/>
              <a:buNone/>
            </a:pPr>
            <a:r>
              <a:rPr lang="en-GB" sz="1800" smtClean="0"/>
              <a:t>mouth to care for them. Even</a:t>
            </a:r>
          </a:p>
          <a:p>
            <a:pPr eaLnBrk="1" hangingPunct="1">
              <a:lnSpc>
                <a:spcPct val="80000"/>
              </a:lnSpc>
              <a:buFontTx/>
              <a:buNone/>
            </a:pPr>
            <a:r>
              <a:rPr lang="en-GB" sz="1800" smtClean="0"/>
              <a:t>after the eggs hatch, the babies</a:t>
            </a:r>
          </a:p>
          <a:p>
            <a:pPr eaLnBrk="1" hangingPunct="1">
              <a:lnSpc>
                <a:spcPct val="80000"/>
              </a:lnSpc>
              <a:buFontTx/>
              <a:buNone/>
            </a:pPr>
            <a:r>
              <a:rPr lang="en-GB" sz="1800" smtClean="0"/>
              <a:t>remain in their father's mouth</a:t>
            </a:r>
          </a:p>
          <a:p>
            <a:pPr eaLnBrk="1" hangingPunct="1">
              <a:lnSpc>
                <a:spcPct val="80000"/>
              </a:lnSpc>
              <a:buFontTx/>
              <a:buNone/>
            </a:pPr>
            <a:r>
              <a:rPr lang="en-GB" sz="1800" smtClean="0"/>
              <a:t>and continue to grow. During</a:t>
            </a:r>
          </a:p>
          <a:p>
            <a:pPr eaLnBrk="1" hangingPunct="1">
              <a:lnSpc>
                <a:spcPct val="80000"/>
              </a:lnSpc>
              <a:buFontTx/>
              <a:buNone/>
            </a:pPr>
            <a:r>
              <a:rPr lang="en-GB" sz="1800" smtClean="0"/>
              <a:t>this time, he keeps his mouth</a:t>
            </a:r>
          </a:p>
          <a:p>
            <a:pPr eaLnBrk="1" hangingPunct="1">
              <a:lnSpc>
                <a:spcPct val="80000"/>
              </a:lnSpc>
              <a:buFontTx/>
              <a:buNone/>
            </a:pPr>
            <a:r>
              <a:rPr lang="en-GB" sz="1800" smtClean="0"/>
              <a:t>closed and does not eat. When</a:t>
            </a:r>
          </a:p>
          <a:p>
            <a:pPr eaLnBrk="1" hangingPunct="1">
              <a:lnSpc>
                <a:spcPct val="80000"/>
              </a:lnSpc>
              <a:buFontTx/>
              <a:buNone/>
            </a:pPr>
            <a:r>
              <a:rPr lang="en-GB" sz="1800" smtClean="0"/>
              <a:t>the babies are about two</a:t>
            </a:r>
          </a:p>
          <a:p>
            <a:pPr eaLnBrk="1" hangingPunct="1">
              <a:lnSpc>
                <a:spcPct val="80000"/>
              </a:lnSpc>
              <a:buFontTx/>
              <a:buNone/>
            </a:pPr>
            <a:r>
              <a:rPr lang="en-GB" sz="1800" smtClean="0"/>
              <a:t>inches long, the father opens</a:t>
            </a:r>
          </a:p>
          <a:p>
            <a:pPr eaLnBrk="1" hangingPunct="1">
              <a:lnSpc>
                <a:spcPct val="80000"/>
              </a:lnSpc>
              <a:buFontTx/>
              <a:buNone/>
            </a:pPr>
            <a:r>
              <a:rPr lang="en-GB" sz="1800" smtClean="0"/>
              <a:t>his mouth and the tiny fish swim</a:t>
            </a:r>
          </a:p>
          <a:p>
            <a:pPr eaLnBrk="1" hangingPunct="1">
              <a:lnSpc>
                <a:spcPct val="80000"/>
              </a:lnSpc>
              <a:buFontTx/>
              <a:buNone/>
            </a:pPr>
            <a:r>
              <a:rPr lang="en-GB" sz="1800" smtClean="0"/>
              <a:t>away. </a:t>
            </a:r>
          </a:p>
          <a:p>
            <a:pPr eaLnBrk="1" hangingPunct="1">
              <a:lnSpc>
                <a:spcPct val="80000"/>
              </a:lnSpc>
            </a:pPr>
            <a:endParaRPr lang="en-GB" sz="1800" smtClean="0"/>
          </a:p>
        </p:txBody>
      </p:sp>
      <p:pic>
        <p:nvPicPr>
          <p:cNvPr id="8196" name="Picture 4"/>
          <p:cNvPicPr>
            <a:picLocks noChangeAspect="1" noChangeArrowheads="1"/>
          </p:cNvPicPr>
          <p:nvPr/>
        </p:nvPicPr>
        <p:blipFill>
          <a:blip r:embed="rId2" cstate="print"/>
          <a:srcRect/>
          <a:stretch>
            <a:fillRect/>
          </a:stretch>
        </p:blipFill>
        <p:spPr bwMode="auto">
          <a:xfrm>
            <a:off x="4356100" y="1557338"/>
            <a:ext cx="4392613" cy="2427287"/>
          </a:xfrm>
          <a:prstGeom prst="rect">
            <a:avLst/>
          </a:prstGeom>
          <a:noFill/>
          <a:ln w="28575">
            <a:solidFill>
              <a:schemeClr val="tx1"/>
            </a:solid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4787900" y="4221163"/>
            <a:ext cx="3240088" cy="243046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The Emperor Penguin</a:t>
            </a:r>
          </a:p>
        </p:txBody>
      </p:sp>
      <p:sp>
        <p:nvSpPr>
          <p:cNvPr id="9219" name="Rectangle 3"/>
          <p:cNvSpPr>
            <a:spLocks noGrp="1" noChangeArrowheads="1"/>
          </p:cNvSpPr>
          <p:nvPr>
            <p:ph type="body" idx="1"/>
          </p:nvPr>
        </p:nvSpPr>
        <p:spPr>
          <a:xfrm>
            <a:off x="457200" y="1600200"/>
            <a:ext cx="5338763" cy="4565650"/>
          </a:xfrm>
        </p:spPr>
        <p:txBody>
          <a:bodyPr/>
          <a:lstStyle/>
          <a:p>
            <a:pPr eaLnBrk="1" hangingPunct="1">
              <a:lnSpc>
                <a:spcPct val="80000"/>
              </a:lnSpc>
            </a:pPr>
            <a:r>
              <a:rPr lang="en-GB" sz="2000" smtClean="0"/>
              <a:t>In the coldest part of winter, when the temperature in Antarctica can reach forty degrees below zero, the female emperor penguin lays a single egg. Then she goes off to sea to feed and build her strength.</a:t>
            </a:r>
          </a:p>
          <a:p>
            <a:pPr eaLnBrk="1" hangingPunct="1">
              <a:lnSpc>
                <a:spcPct val="80000"/>
              </a:lnSpc>
            </a:pPr>
            <a:r>
              <a:rPr lang="en-GB" sz="2000" smtClean="0"/>
              <a:t>The father penguin rolls the egg onto the top of his feet and covers it with his belly. Then he stands with hundreds of other father penguins for eight weeks, keeping his egg warm. Unable to hunt or to eat, the father penguin loses forty percent of his body weight before the egg hatches. </a:t>
            </a:r>
          </a:p>
          <a:p>
            <a:pPr eaLnBrk="1" hangingPunct="1">
              <a:lnSpc>
                <a:spcPct val="80000"/>
              </a:lnSpc>
            </a:pPr>
            <a:r>
              <a:rPr lang="en-GB" sz="2000" smtClean="0"/>
              <a:t>The female returns just before the egg hatches. Now the father goes off to sea to feed and recover his strength. When he returns, both the father and the mother care for the chick. </a:t>
            </a:r>
          </a:p>
        </p:txBody>
      </p:sp>
      <p:pic>
        <p:nvPicPr>
          <p:cNvPr id="9220" name="Picture 4"/>
          <p:cNvPicPr>
            <a:picLocks noChangeAspect="1" noChangeArrowheads="1"/>
          </p:cNvPicPr>
          <p:nvPr/>
        </p:nvPicPr>
        <p:blipFill>
          <a:blip r:embed="rId2" cstate="print"/>
          <a:srcRect/>
          <a:stretch>
            <a:fillRect/>
          </a:stretch>
        </p:blipFill>
        <p:spPr bwMode="auto">
          <a:xfrm>
            <a:off x="6084888" y="1989138"/>
            <a:ext cx="2708275" cy="3240087"/>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250825" y="692150"/>
            <a:ext cx="8713788" cy="5886450"/>
          </a:xfrm>
          <a:prstGeom prst="rect">
            <a:avLst/>
          </a:prstGeom>
          <a:noFill/>
          <a:ln w="9525">
            <a:noFill/>
            <a:miter lim="800000"/>
            <a:headEnd/>
            <a:tailEnd/>
          </a:ln>
        </p:spPr>
      </p:pic>
      <p:sp>
        <p:nvSpPr>
          <p:cNvPr id="10243" name="WordArt 5"/>
          <p:cNvSpPr>
            <a:spLocks noChangeArrowheads="1" noChangeShapeType="1" noTextEdit="1"/>
          </p:cNvSpPr>
          <p:nvPr/>
        </p:nvSpPr>
        <p:spPr bwMode="auto">
          <a:xfrm>
            <a:off x="2051050" y="260350"/>
            <a:ext cx="5362575" cy="647700"/>
          </a:xfrm>
          <a:prstGeom prst="rect">
            <a:avLst/>
          </a:prstGeom>
        </p:spPr>
        <p:txBody>
          <a:bodyPr wrap="none" fromWordArt="1">
            <a:prstTxWarp prst="textPlain">
              <a:avLst>
                <a:gd name="adj" fmla="val 50000"/>
              </a:avLst>
            </a:prstTxWarp>
          </a:bodyPr>
          <a:lstStyle/>
          <a:p>
            <a:pPr algn="ctr"/>
            <a:r>
              <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The Emporer Penguin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TotalTime>
  <Words>563</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Default Design</vt:lpstr>
      <vt:lpstr>Slide 1</vt:lpstr>
      <vt:lpstr>The Seahorse</vt:lpstr>
      <vt:lpstr>Marmosets</vt:lpstr>
      <vt:lpstr>Siamese Fighting Fish</vt:lpstr>
      <vt:lpstr>Rheas</vt:lpstr>
      <vt:lpstr>The Midwife Toad</vt:lpstr>
      <vt:lpstr>The Sea Catfish</vt:lpstr>
      <vt:lpstr>The Emperor Penguin</vt:lpstr>
      <vt:lpstr>Slide 9</vt:lpstr>
      <vt:lpstr>The Human Father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Tony</cp:lastModifiedBy>
  <cp:revision>3</cp:revision>
  <dcterms:created xsi:type="dcterms:W3CDTF">2010-11-12T13:14:22Z</dcterms:created>
  <dcterms:modified xsi:type="dcterms:W3CDTF">2010-12-02T07:53:33Z</dcterms:modified>
</cp:coreProperties>
</file>